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  <p:sldId id="264" r:id="rId50"/>
    <p:sldId id="265" r:id="rId51"/>
    <p:sldId id="266" r:id="rId52"/>
    <p:sldId id="267" r:id="rId53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Open Sauce" charset="1" panose="00000500000000000000"/>
      <p:regular r:id="rId16"/>
    </p:embeddedFont>
    <p:embeddedFont>
      <p:font typeface="Open Sauce Bold" charset="1" panose="00000800000000000000"/>
      <p:regular r:id="rId17"/>
    </p:embeddedFont>
    <p:embeddedFont>
      <p:font typeface="Open Sauce Italics" charset="1" panose="00000500000000000000"/>
      <p:regular r:id="rId18"/>
    </p:embeddedFont>
    <p:embeddedFont>
      <p:font typeface="Open Sauce Bold Italics" charset="1" panose="00000800000000000000"/>
      <p:regular r:id="rId19"/>
    </p:embeddedFont>
    <p:embeddedFont>
      <p:font typeface="Open Sauce Light" charset="1" panose="00000400000000000000"/>
      <p:regular r:id="rId20"/>
    </p:embeddedFont>
    <p:embeddedFont>
      <p:font typeface="Open Sauce Light Italics" charset="1" panose="00000400000000000000"/>
      <p:regular r:id="rId21"/>
    </p:embeddedFont>
    <p:embeddedFont>
      <p:font typeface="Open Sauce Medium" charset="1" panose="00000600000000000000"/>
      <p:regular r:id="rId22"/>
    </p:embeddedFont>
    <p:embeddedFont>
      <p:font typeface="Open Sauce Medium Italics" charset="1" panose="00000600000000000000"/>
      <p:regular r:id="rId23"/>
    </p:embeddedFont>
    <p:embeddedFont>
      <p:font typeface="Open Sauce Semi-Bold" charset="1" panose="00000700000000000000"/>
      <p:regular r:id="rId24"/>
    </p:embeddedFont>
    <p:embeddedFont>
      <p:font typeface="Open Sauce Semi-Bold Italics" charset="1" panose="00000700000000000000"/>
      <p:regular r:id="rId25"/>
    </p:embeddedFont>
    <p:embeddedFont>
      <p:font typeface="Open Sauce Heavy" charset="1" panose="00000A00000000000000"/>
      <p:regular r:id="rId26"/>
    </p:embeddedFont>
    <p:embeddedFont>
      <p:font typeface="Open Sauce Heavy Italics" charset="1" panose="00000A00000000000000"/>
      <p:regular r:id="rId27"/>
    </p:embeddedFont>
    <p:embeddedFont>
      <p:font typeface="Alegreya Sans SC" charset="1" panose="00000500000000000000"/>
      <p:regular r:id="rId28"/>
    </p:embeddedFont>
    <p:embeddedFont>
      <p:font typeface="Alegreya Sans SC Bold" charset="1" panose="00000800000000000000"/>
      <p:regular r:id="rId29"/>
    </p:embeddedFont>
    <p:embeddedFont>
      <p:font typeface="Alegreya Sans SC Italics" charset="1" panose="00000500000000000000"/>
      <p:regular r:id="rId30"/>
    </p:embeddedFont>
    <p:embeddedFont>
      <p:font typeface="Alegreya Sans SC Bold Italics" charset="1" panose="00000800000000000000"/>
      <p:regular r:id="rId31"/>
    </p:embeddedFont>
    <p:embeddedFont>
      <p:font typeface="Alegreya Sans SC Thin" charset="1" panose="00000300000000000000"/>
      <p:regular r:id="rId32"/>
    </p:embeddedFont>
    <p:embeddedFont>
      <p:font typeface="Alegreya Sans SC Thin Italics" charset="1" panose="00000300000000000000"/>
      <p:regular r:id="rId33"/>
    </p:embeddedFont>
    <p:embeddedFont>
      <p:font typeface="Alegreya Sans SC Light" charset="1" panose="00000400000000000000"/>
      <p:regular r:id="rId34"/>
    </p:embeddedFont>
    <p:embeddedFont>
      <p:font typeface="Alegreya Sans SC Light Italics" charset="1" panose="00000400000000000000"/>
      <p:regular r:id="rId35"/>
    </p:embeddedFont>
    <p:embeddedFont>
      <p:font typeface="Alegreya Sans SC Medium" charset="1" panose="00000600000000000000"/>
      <p:regular r:id="rId36"/>
    </p:embeddedFont>
    <p:embeddedFont>
      <p:font typeface="Alegreya Sans SC Medium Italics" charset="1" panose="00000600000000000000"/>
      <p:regular r:id="rId37"/>
    </p:embeddedFont>
    <p:embeddedFont>
      <p:font typeface="Alegreya Sans SC Ultra-Bold" charset="1" panose="00000900000000000000"/>
      <p:regular r:id="rId38"/>
    </p:embeddedFont>
    <p:embeddedFont>
      <p:font typeface="Alegreya Sans SC Ultra-Bold Italics" charset="1" panose="00000900000000000000"/>
      <p:regular r:id="rId39"/>
    </p:embeddedFont>
    <p:embeddedFont>
      <p:font typeface="Alegreya Sans SC Heavy" charset="1" panose="00000A00000000000000"/>
      <p:regular r:id="rId40"/>
    </p:embeddedFont>
    <p:embeddedFont>
      <p:font typeface="Alegreya Sans SC Heavy Italics" charset="1" panose="00000A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49" Target="slides/slide8.xml" Type="http://schemas.openxmlformats.org/officeDocument/2006/relationships/slide"/><Relationship Id="rId5" Target="tableStyles.xml" Type="http://schemas.openxmlformats.org/officeDocument/2006/relationships/tableStyles"/><Relationship Id="rId50" Target="slides/slide9.xml" Type="http://schemas.openxmlformats.org/officeDocument/2006/relationships/slide"/><Relationship Id="rId51" Target="slides/slide10.xml" Type="http://schemas.openxmlformats.org/officeDocument/2006/relationships/slide"/><Relationship Id="rId52" Target="slides/slide11.xml" Type="http://schemas.openxmlformats.org/officeDocument/2006/relationships/slide"/><Relationship Id="rId53" Target="slides/slide1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7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jpe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5.jpeg" Type="http://schemas.openxmlformats.org/officeDocument/2006/relationships/image"/><Relationship Id="rId6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2661" y="4046436"/>
            <a:ext cx="6240564" cy="6240564"/>
          </a:xfrm>
          <a:custGeom>
            <a:avLst/>
            <a:gdLst/>
            <a:ahLst/>
            <a:cxnLst/>
            <a:rect r="r" b="b" t="t" l="l"/>
            <a:pathLst>
              <a:path h="6240564" w="6240564">
                <a:moveTo>
                  <a:pt x="0" y="0"/>
                </a:moveTo>
                <a:lnTo>
                  <a:pt x="6240564" y="0"/>
                </a:lnTo>
                <a:lnTo>
                  <a:pt x="6240564" y="6240564"/>
                </a:lnTo>
                <a:lnTo>
                  <a:pt x="0" y="6240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3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98574">
            <a:off x="10071538" y="860171"/>
            <a:ext cx="3954924" cy="1226026"/>
          </a:xfrm>
          <a:custGeom>
            <a:avLst/>
            <a:gdLst/>
            <a:ahLst/>
            <a:cxnLst/>
            <a:rect r="r" b="b" t="t" l="l"/>
            <a:pathLst>
              <a:path h="1226026" w="3954924">
                <a:moveTo>
                  <a:pt x="0" y="0"/>
                </a:moveTo>
                <a:lnTo>
                  <a:pt x="3954923" y="0"/>
                </a:lnTo>
                <a:lnTo>
                  <a:pt x="3954923" y="1226027"/>
                </a:lnTo>
                <a:lnTo>
                  <a:pt x="0" y="12260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1377343"/>
            <a:ext cx="18085129" cy="391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71"/>
              </a:lnSpc>
            </a:pPr>
            <a:r>
              <a:rPr lang="en-US" sz="12747">
                <a:solidFill>
                  <a:srgbClr val="004AAD"/>
                </a:solidFill>
                <a:latin typeface="Alegreya Sans SC Bold"/>
              </a:rPr>
              <a:t>INFINITE</a:t>
            </a:r>
          </a:p>
          <a:p>
            <a:pPr algn="r">
              <a:lnSpc>
                <a:spcPts val="12542"/>
              </a:lnSpc>
              <a:spcBef>
                <a:spcPct val="0"/>
              </a:spcBef>
            </a:pPr>
            <a:r>
              <a:rPr lang="en-US" sz="9648">
                <a:solidFill>
                  <a:srgbClr val="004AAD"/>
                </a:solidFill>
                <a:latin typeface="Alegreya Sans SC Bold"/>
              </a:rPr>
              <a:t>DELIVERY SERVICE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7923">
            <a:off x="-8576406" y="-848842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7035" y="573543"/>
            <a:ext cx="5666097" cy="862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8"/>
              </a:lnSpc>
              <a:spcBef>
                <a:spcPct val="0"/>
              </a:spcBef>
            </a:pPr>
            <a:r>
              <a:rPr lang="en-US" sz="5376">
                <a:solidFill>
                  <a:srgbClr val="004AAD"/>
                </a:solidFill>
                <a:latin typeface="Open Sauce Bold"/>
              </a:rPr>
              <a:t>MODIFICATIONS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940560"/>
            <a:ext cx="18288000" cy="9085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288" indent="-334644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040506"/>
                </a:solidFill>
                <a:latin typeface="Open Sauce Bold"/>
              </a:rPr>
              <a:t>Instead of using a hardcoded array for usernames and passwords, consider implementing a more secure authentication mechanism. A database allows for better management of user information and provides a more robust and secure authentication process.</a:t>
            </a:r>
          </a:p>
          <a:p>
            <a:pPr>
              <a:lnSpc>
                <a:spcPts val="4029"/>
              </a:lnSpc>
            </a:pPr>
          </a:p>
          <a:p>
            <a:pPr marL="669288" indent="-334644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040506"/>
                </a:solidFill>
                <a:latin typeface="Open Sauce Bold"/>
              </a:rPr>
              <a:t>Implement a proper payment processing system with third-party APIs or libraries for handling real transactions. Real-world applications require secure and reliable payment processing.</a:t>
            </a:r>
          </a:p>
          <a:p>
            <a:pPr>
              <a:lnSpc>
                <a:spcPts val="4029"/>
              </a:lnSpc>
            </a:pPr>
            <a:r>
              <a:rPr lang="en-US" sz="3099">
                <a:solidFill>
                  <a:srgbClr val="040506"/>
                </a:solidFill>
                <a:latin typeface="Open Sauce Bold"/>
              </a:rPr>
              <a:t> </a:t>
            </a:r>
          </a:p>
          <a:p>
            <a:pPr marL="669288" indent="-334644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040506"/>
                </a:solidFill>
                <a:latin typeface="Open Sauce Bold"/>
              </a:rPr>
              <a:t>Enhance the user interface with clear prompts, instructions, and a more user-friendly design. Improving the user interface enhances the overall user experience and makes the system more accessible and user-friendly.</a:t>
            </a:r>
          </a:p>
          <a:p>
            <a:pPr>
              <a:lnSpc>
                <a:spcPts val="4029"/>
              </a:lnSpc>
            </a:pPr>
          </a:p>
          <a:p>
            <a:pPr marL="669288" indent="-334644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040506"/>
                </a:solidFill>
                <a:latin typeface="Open Sauce Bold"/>
              </a:rPr>
              <a:t>Implement security measures such as input validation, secure communication, and authorization to protect against common security threats. Security is crucial in online systems. </a:t>
            </a:r>
          </a:p>
          <a:p>
            <a:pPr>
              <a:lnSpc>
                <a:spcPts val="4029"/>
              </a:lnSpc>
            </a:pPr>
          </a:p>
          <a:p>
            <a:pPr>
              <a:lnSpc>
                <a:spcPts val="4029"/>
              </a:lnSpc>
            </a:pPr>
          </a:p>
          <a:p>
            <a:pPr>
              <a:lnSpc>
                <a:spcPts val="402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63227" y="4089807"/>
            <a:ext cx="6024773" cy="6024773"/>
          </a:xfrm>
          <a:custGeom>
            <a:avLst/>
            <a:gdLst/>
            <a:ahLst/>
            <a:cxnLst/>
            <a:rect r="r" b="b" t="t" l="l"/>
            <a:pathLst>
              <a:path h="6024773" w="6024773">
                <a:moveTo>
                  <a:pt x="0" y="0"/>
                </a:moveTo>
                <a:lnTo>
                  <a:pt x="6024773" y="0"/>
                </a:lnTo>
                <a:lnTo>
                  <a:pt x="6024773" y="6024773"/>
                </a:lnTo>
                <a:lnTo>
                  <a:pt x="0" y="60247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87923">
            <a:off x="-8576406" y="-848842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2375469"/>
            <a:ext cx="18288000" cy="7855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7" indent="-345439" lvl="1">
              <a:lnSpc>
                <a:spcPts val="4159"/>
              </a:lnSpc>
              <a:buFont typeface="Arial"/>
              <a:buChar char="•"/>
            </a:pPr>
            <a:r>
              <a:rPr lang="en-US" sz="3199">
                <a:solidFill>
                  <a:srgbClr val="040506"/>
                </a:solidFill>
                <a:latin typeface="Open Sauce Bold"/>
              </a:rPr>
              <a:t>Challenge: Handling concurrent access and data consistency.</a:t>
            </a:r>
          </a:p>
          <a:p>
            <a:pPr marL="690877" indent="-345439" lvl="1">
              <a:lnSpc>
                <a:spcPts val="4159"/>
              </a:lnSpc>
              <a:buFont typeface="Arial"/>
              <a:buChar char="•"/>
            </a:pPr>
            <a:r>
              <a:rPr lang="en-US" sz="3199">
                <a:solidFill>
                  <a:srgbClr val="040506"/>
                </a:solidFill>
                <a:latin typeface="Open Sauce Bold"/>
              </a:rPr>
              <a:t>Solution: Implement proper synchronization mechanisms or consider using a database management system that handles concurrent access.</a:t>
            </a:r>
          </a:p>
          <a:p>
            <a:pPr>
              <a:lnSpc>
                <a:spcPts val="4159"/>
              </a:lnSpc>
            </a:pPr>
          </a:p>
          <a:p>
            <a:pPr>
              <a:lnSpc>
                <a:spcPts val="4159"/>
              </a:lnSpc>
            </a:pPr>
          </a:p>
          <a:p>
            <a:pPr marL="690877" indent="-345439" lvl="1">
              <a:lnSpc>
                <a:spcPts val="4159"/>
              </a:lnSpc>
              <a:buFont typeface="Arial"/>
              <a:buChar char="•"/>
            </a:pPr>
            <a:r>
              <a:rPr lang="en-US" sz="3199">
                <a:solidFill>
                  <a:srgbClr val="040506"/>
                </a:solidFill>
                <a:latin typeface="Open Sauce Bold"/>
              </a:rPr>
              <a:t>Challenge: Testing the system thoroughly.</a:t>
            </a:r>
          </a:p>
          <a:p>
            <a:pPr marL="690877" indent="-345439" lvl="1">
              <a:lnSpc>
                <a:spcPts val="4159"/>
              </a:lnSpc>
              <a:buFont typeface="Arial"/>
              <a:buChar char="•"/>
            </a:pPr>
            <a:r>
              <a:rPr lang="en-US" sz="3199">
                <a:solidFill>
                  <a:srgbClr val="040506"/>
                </a:solidFill>
                <a:latin typeface="Open Sauce Bold"/>
              </a:rPr>
              <a:t>Solution: Implement a comprehensive testing strategy, including unit tests, integration tests, and system tests, to identify and resolve potential issues.</a:t>
            </a:r>
          </a:p>
          <a:p>
            <a:pPr>
              <a:lnSpc>
                <a:spcPts val="4159"/>
              </a:lnSpc>
            </a:pPr>
          </a:p>
          <a:p>
            <a:pPr>
              <a:lnSpc>
                <a:spcPts val="4159"/>
              </a:lnSpc>
            </a:pPr>
          </a:p>
          <a:p>
            <a:pPr marL="690877" indent="-345439" lvl="1">
              <a:lnSpc>
                <a:spcPts val="4159"/>
              </a:lnSpc>
              <a:buFont typeface="Arial"/>
              <a:buChar char="•"/>
            </a:pPr>
            <a:r>
              <a:rPr lang="en-US" sz="3199">
                <a:solidFill>
                  <a:srgbClr val="040506"/>
                </a:solidFill>
                <a:latin typeface="Open Sauce Bold"/>
              </a:rPr>
              <a:t>Challenge: Ensuring system scalability.</a:t>
            </a:r>
          </a:p>
          <a:p>
            <a:pPr marL="690877" indent="-345439" lvl="1">
              <a:lnSpc>
                <a:spcPts val="4159"/>
              </a:lnSpc>
              <a:buFont typeface="Arial"/>
              <a:buChar char="•"/>
            </a:pPr>
            <a:r>
              <a:rPr lang="en-US" sz="3199">
                <a:solidFill>
                  <a:srgbClr val="040506"/>
                </a:solidFill>
                <a:latin typeface="Open Sauce Bold"/>
              </a:rPr>
              <a:t>Solution: Design the system with scalability in mind, such as using modular and efficient algorithms and considering potential bottlenecks.</a:t>
            </a:r>
          </a:p>
          <a:p>
            <a:pPr>
              <a:lnSpc>
                <a:spcPts val="4159"/>
              </a:lnSpc>
            </a:pPr>
          </a:p>
          <a:p>
            <a:pPr>
              <a:lnSpc>
                <a:spcPts val="41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080042" y="981075"/>
            <a:ext cx="14384407" cy="862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8"/>
              </a:lnSpc>
              <a:spcBef>
                <a:spcPct val="0"/>
              </a:spcBef>
            </a:pPr>
            <a:r>
              <a:rPr lang="en-US" sz="5376">
                <a:solidFill>
                  <a:srgbClr val="004AAD"/>
                </a:solidFill>
                <a:latin typeface="Open Sauce Bold"/>
              </a:rPr>
              <a:t>CHALLENGES  OBSERVED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88533" y="2580641"/>
            <a:ext cx="8333696" cy="5771226"/>
          </a:xfrm>
          <a:custGeom>
            <a:avLst/>
            <a:gdLst/>
            <a:ahLst/>
            <a:cxnLst/>
            <a:rect r="r" b="b" t="t" l="l"/>
            <a:pathLst>
              <a:path h="5771226" w="8333696">
                <a:moveTo>
                  <a:pt x="0" y="0"/>
                </a:moveTo>
                <a:lnTo>
                  <a:pt x="8333696" y="0"/>
                </a:lnTo>
                <a:lnTo>
                  <a:pt x="8333696" y="5771226"/>
                </a:lnTo>
                <a:lnTo>
                  <a:pt x="0" y="5771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80377">
            <a:off x="13447486" y="-721086"/>
            <a:ext cx="10048200" cy="10310653"/>
          </a:xfrm>
          <a:custGeom>
            <a:avLst/>
            <a:gdLst/>
            <a:ahLst/>
            <a:cxnLst/>
            <a:rect r="r" b="b" t="t" l="l"/>
            <a:pathLst>
              <a:path h="10310653" w="10048200">
                <a:moveTo>
                  <a:pt x="0" y="0"/>
                </a:moveTo>
                <a:lnTo>
                  <a:pt x="10048199" y="0"/>
                </a:lnTo>
                <a:lnTo>
                  <a:pt x="10048199" y="10310653"/>
                </a:lnTo>
                <a:lnTo>
                  <a:pt x="0" y="103106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7305" y="1914870"/>
            <a:ext cx="17793390" cy="10469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3"/>
              </a:lnSpc>
            </a:pPr>
            <a:r>
              <a:rPr lang="en-US" sz="2910">
                <a:solidFill>
                  <a:srgbClr val="040506"/>
                </a:solidFill>
                <a:latin typeface="Open Sauce Bold"/>
              </a:rPr>
              <a:t>The project has been distributed among a team of 5  individuals to ensure </a:t>
            </a:r>
          </a:p>
          <a:p>
            <a:pPr>
              <a:lnSpc>
                <a:spcPts val="3783"/>
              </a:lnSpc>
            </a:pPr>
            <a:r>
              <a:rPr lang="en-US" sz="2910">
                <a:solidFill>
                  <a:srgbClr val="040506"/>
                </a:solidFill>
                <a:latin typeface="Open Sauce Bold"/>
              </a:rPr>
              <a:t>efﬁcient collaboration and timely completion. </a:t>
            </a:r>
          </a:p>
          <a:p>
            <a:pPr>
              <a:lnSpc>
                <a:spcPts val="3783"/>
              </a:lnSpc>
            </a:pPr>
            <a:r>
              <a:rPr lang="en-US" sz="2910">
                <a:solidFill>
                  <a:srgbClr val="040506"/>
                </a:solidFill>
                <a:latin typeface="Open Sauce Bold"/>
              </a:rPr>
              <a:t>The list of works assumed for each persons like;</a:t>
            </a:r>
          </a:p>
          <a:p>
            <a:pPr>
              <a:lnSpc>
                <a:spcPts val="3783"/>
              </a:lnSpc>
            </a:pPr>
          </a:p>
          <a:p>
            <a:pPr>
              <a:lnSpc>
                <a:spcPts val="3783"/>
              </a:lnSpc>
            </a:pPr>
            <a:r>
              <a:rPr lang="en-US" sz="2910">
                <a:solidFill>
                  <a:srgbClr val="040506"/>
                </a:solidFill>
                <a:latin typeface="Open Sauce Bold"/>
                <a:ea typeface="Open Sauce Bold"/>
              </a:rPr>
              <a:t>★ C.Prinshiga - Assigned to write programs for the customer,order </a:t>
            </a:r>
          </a:p>
          <a:p>
            <a:pPr>
              <a:lnSpc>
                <a:spcPts val="3783"/>
              </a:lnSpc>
            </a:pPr>
            <a:r>
              <a:rPr lang="en-US" sz="2910">
                <a:solidFill>
                  <a:srgbClr val="040506"/>
                </a:solidFill>
                <a:latin typeface="Open Sauce Bold"/>
              </a:rPr>
              <a:t>classes.</a:t>
            </a:r>
          </a:p>
          <a:p>
            <a:pPr>
              <a:lnSpc>
                <a:spcPts val="3783"/>
              </a:lnSpc>
            </a:pPr>
          </a:p>
          <a:p>
            <a:pPr>
              <a:lnSpc>
                <a:spcPts val="3783"/>
              </a:lnSpc>
            </a:pPr>
            <a:r>
              <a:rPr lang="en-US" sz="2910">
                <a:solidFill>
                  <a:srgbClr val="040506"/>
                </a:solidFill>
                <a:latin typeface="Open Sauce Bold"/>
                <a:ea typeface="Open Sauce Bold"/>
              </a:rPr>
              <a:t>★ V.Mathivany - Reserved to develop code for the courier class.</a:t>
            </a:r>
          </a:p>
          <a:p>
            <a:pPr>
              <a:lnSpc>
                <a:spcPts val="3783"/>
              </a:lnSpc>
            </a:pPr>
          </a:p>
          <a:p>
            <a:pPr>
              <a:lnSpc>
                <a:spcPts val="3783"/>
              </a:lnSpc>
            </a:pPr>
            <a:r>
              <a:rPr lang="en-US" sz="2910">
                <a:solidFill>
                  <a:srgbClr val="040506"/>
                </a:solidFill>
                <a:latin typeface="Open Sauce Bold"/>
                <a:ea typeface="Open Sauce Bold"/>
              </a:rPr>
              <a:t>★ A.Siboshan - Distributed delivery class to write coding.</a:t>
            </a:r>
          </a:p>
          <a:p>
            <a:pPr>
              <a:lnSpc>
                <a:spcPts val="3783"/>
              </a:lnSpc>
            </a:pPr>
          </a:p>
          <a:p>
            <a:pPr>
              <a:lnSpc>
                <a:spcPts val="3783"/>
              </a:lnSpc>
            </a:pPr>
            <a:r>
              <a:rPr lang="en-US" sz="2910">
                <a:solidFill>
                  <a:srgbClr val="040506"/>
                </a:solidFill>
                <a:latin typeface="Open Sauce Bold"/>
                <a:ea typeface="Open Sauce Bold"/>
              </a:rPr>
              <a:t>★ S.Ganamoorthy - Allowed to develop the payment and delivery status classes.</a:t>
            </a:r>
          </a:p>
          <a:p>
            <a:pPr>
              <a:lnSpc>
                <a:spcPts val="3783"/>
              </a:lnSpc>
            </a:pPr>
          </a:p>
          <a:p>
            <a:pPr>
              <a:lnSpc>
                <a:spcPts val="3783"/>
              </a:lnSpc>
            </a:pPr>
          </a:p>
          <a:p>
            <a:pPr>
              <a:lnSpc>
                <a:spcPts val="3783"/>
              </a:lnSpc>
            </a:pPr>
            <a:r>
              <a:rPr lang="en-US" sz="2910">
                <a:solidFill>
                  <a:srgbClr val="040506"/>
                </a:solidFill>
                <a:latin typeface="Open Sauce Bold"/>
                <a:ea typeface="Open Sauce Bold"/>
              </a:rPr>
              <a:t>★ T.Chankavi-Allocated to design coding for the delivery service part and to overall troubleshooting</a:t>
            </a:r>
          </a:p>
          <a:p>
            <a:pPr>
              <a:lnSpc>
                <a:spcPts val="3783"/>
              </a:lnSpc>
            </a:pPr>
          </a:p>
          <a:p>
            <a:pPr>
              <a:lnSpc>
                <a:spcPts val="3783"/>
              </a:lnSpc>
            </a:pPr>
          </a:p>
          <a:p>
            <a:pPr>
              <a:lnSpc>
                <a:spcPts val="3783"/>
              </a:lnSpc>
            </a:pPr>
          </a:p>
          <a:p>
            <a:pPr>
              <a:lnSpc>
                <a:spcPts val="3783"/>
              </a:lnSpc>
            </a:pPr>
          </a:p>
          <a:p>
            <a:pPr>
              <a:lnSpc>
                <a:spcPts val="3783"/>
              </a:lnSpc>
            </a:pPr>
          </a:p>
          <a:p>
            <a:pPr>
              <a:lnSpc>
                <a:spcPts val="3783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-1363330" y="534405"/>
            <a:ext cx="8651891" cy="93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3"/>
              </a:lnSpc>
              <a:spcBef>
                <a:spcPct val="0"/>
              </a:spcBef>
            </a:pPr>
            <a:r>
              <a:rPr lang="en-US" sz="5802">
                <a:solidFill>
                  <a:srgbClr val="004AAD"/>
                </a:solidFill>
                <a:latin typeface="Open Sauce Bold"/>
              </a:rPr>
              <a:t>TEAM WORK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6574" y="589275"/>
            <a:ext cx="6062410" cy="97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64"/>
              </a:lnSpc>
              <a:spcBef>
                <a:spcPct val="0"/>
              </a:spcBef>
            </a:pPr>
            <a:r>
              <a:rPr lang="en-US" sz="6049">
                <a:solidFill>
                  <a:srgbClr val="004AAD"/>
                </a:solidFill>
                <a:latin typeface="Open Sauce Bold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121159"/>
            <a:ext cx="18288000" cy="885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5035" indent="-387517" lvl="1">
              <a:lnSpc>
                <a:spcPts val="4666"/>
              </a:lnSpc>
              <a:buFont typeface="Arial"/>
              <a:buChar char="•"/>
            </a:pPr>
            <a:r>
              <a:rPr lang="en-US" sz="3589">
                <a:solidFill>
                  <a:srgbClr val="040506"/>
                </a:solidFill>
                <a:latin typeface="Open Sauce Bold"/>
              </a:rPr>
              <a:t>In the modern economy, delivery  services are essential due to the growth of e-commerce and on-demand services. </a:t>
            </a:r>
          </a:p>
          <a:p>
            <a:pPr>
              <a:lnSpc>
                <a:spcPts val="4666"/>
              </a:lnSpc>
            </a:pPr>
          </a:p>
          <a:p>
            <a:pPr marL="775035" indent="-387517" lvl="1">
              <a:lnSpc>
                <a:spcPts val="4666"/>
              </a:lnSpc>
              <a:buFont typeface="Arial"/>
              <a:buChar char="•"/>
            </a:pPr>
            <a:r>
              <a:rPr lang="en-US" sz="3589">
                <a:solidFill>
                  <a:srgbClr val="040506"/>
                </a:solidFill>
                <a:latin typeface="Open Sauce Bold"/>
              </a:rPr>
              <a:t>As a project, developing a delivery service system enables us to work on a solution that has real-world applications. </a:t>
            </a:r>
          </a:p>
          <a:p>
            <a:pPr>
              <a:lnSpc>
                <a:spcPts val="4666"/>
              </a:lnSpc>
            </a:pPr>
          </a:p>
          <a:p>
            <a:pPr marL="775035" indent="-387517" lvl="1">
              <a:lnSpc>
                <a:spcPts val="4666"/>
              </a:lnSpc>
              <a:buFont typeface="Arial"/>
              <a:buChar char="•"/>
            </a:pPr>
            <a:r>
              <a:rPr lang="en-US" sz="3589">
                <a:solidFill>
                  <a:srgbClr val="040506"/>
                </a:solidFill>
                <a:latin typeface="Open Sauce Bold"/>
              </a:rPr>
              <a:t>User interfaces for both clients and delivery staff are part of a delivery  service system.</a:t>
            </a:r>
          </a:p>
          <a:p>
            <a:pPr>
              <a:lnSpc>
                <a:spcPts val="4666"/>
              </a:lnSpc>
            </a:pPr>
          </a:p>
          <a:p>
            <a:pPr marL="775035" indent="-387517" lvl="1">
              <a:lnSpc>
                <a:spcPts val="4666"/>
              </a:lnSpc>
              <a:buFont typeface="Arial"/>
              <a:buChar char="•"/>
            </a:pPr>
            <a:r>
              <a:rPr lang="en-US" sz="3589">
                <a:solidFill>
                  <a:srgbClr val="040506"/>
                </a:solidFill>
                <a:latin typeface="Open Sauce Bold"/>
              </a:rPr>
              <a:t>This provides the chance to focus on the customer experience, making sure the system is simple touse, satisﬁes the needs of many clients, and is user-friendly. </a:t>
            </a:r>
          </a:p>
          <a:p>
            <a:pPr>
              <a:lnSpc>
                <a:spcPts val="4666"/>
              </a:lnSpc>
            </a:pPr>
          </a:p>
          <a:p>
            <a:pPr>
              <a:lnSpc>
                <a:spcPts val="4666"/>
              </a:lnSpc>
            </a:pPr>
          </a:p>
          <a:p>
            <a:pPr>
              <a:lnSpc>
                <a:spcPts val="466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87222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268667" y="299374"/>
            <a:ext cx="13662994" cy="457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1. *User Class*:</a:t>
            </a:r>
          </a:p>
          <a:p>
            <a:pPr algn="r">
              <a:lnSpc>
                <a:spcPts val="3639"/>
              </a:lnSpc>
            </a:pPr>
          </a:p>
          <a:p>
            <a:pPr algn="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   Attributes:</a:t>
            </a:r>
          </a:p>
          <a:p>
            <a:pPr algn="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     - username: Stores the username of the user.</a:t>
            </a:r>
          </a:p>
          <a:p>
            <a:pPr algn="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     - password: Stores the password of the user.</a:t>
            </a:r>
          </a:p>
          <a:p>
            <a:pPr algn="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   Functions:</a:t>
            </a:r>
          </a:p>
          <a:p>
            <a:pPr algn="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     - Constructor to initialise username and password.</a:t>
            </a:r>
          </a:p>
          <a:p>
            <a:pPr algn="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    - Method to authenticate the user based on entered username    </a:t>
            </a:r>
          </a:p>
          <a:p>
            <a:pPr algn="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      </a:t>
            </a:r>
            <a:r>
              <a:rPr lang="en-US" sz="2799">
                <a:solidFill>
                  <a:srgbClr val="000000"/>
                </a:solidFill>
                <a:latin typeface="Open Sauce Bold"/>
              </a:rPr>
              <a:t>and password.</a:t>
            </a:r>
          </a:p>
          <a:p>
            <a:pPr algn="r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09230" y="4702078"/>
            <a:ext cx="13662994" cy="548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</a:p>
          <a:p>
            <a:pPr algn="just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2. *Customer Class* (inherits from User):</a:t>
            </a:r>
          </a:p>
          <a:p>
            <a:pPr algn="just">
              <a:lnSpc>
                <a:spcPts val="3639"/>
              </a:lnSpc>
            </a:pPr>
          </a:p>
          <a:p>
            <a:pPr algn="just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   Attributes:</a:t>
            </a:r>
          </a:p>
          <a:p>
            <a:pPr algn="just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     - Inherits username and password from the User class.</a:t>
            </a:r>
          </a:p>
          <a:p>
            <a:pPr algn="just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     - name: Stores the name of the customer.</a:t>
            </a:r>
          </a:p>
          <a:p>
            <a:pPr algn="just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     - address: Stores the address of the customer.</a:t>
            </a:r>
          </a:p>
          <a:p>
            <a:pPr algn="just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     - mobileNumber: Stores the mobile number of the customer.</a:t>
            </a:r>
          </a:p>
          <a:p>
            <a:pPr algn="just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   Functions:</a:t>
            </a:r>
          </a:p>
          <a:p>
            <a:pPr algn="just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     -Constructor to initialise customer data.</a:t>
            </a:r>
          </a:p>
          <a:p>
            <a:pPr algn="just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     - Getter methods for name, address, and mobile Number.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872224" y="-28575"/>
            <a:ext cx="3921194" cy="12283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60"/>
              </a:lnSpc>
            </a:pPr>
          </a:p>
          <a:p>
            <a:pPr algn="r">
              <a:lnSpc>
                <a:spcPts val="3260"/>
              </a:lnSpc>
            </a:pPr>
          </a:p>
          <a:p>
            <a:pPr algn="r">
              <a:lnSpc>
                <a:spcPts val="3260"/>
              </a:lnSpc>
            </a:pPr>
            <a:r>
              <a:rPr lang="en-US" sz="2507">
                <a:solidFill>
                  <a:srgbClr val="8B0A0E"/>
                </a:solidFill>
                <a:latin typeface="Oswald Bold"/>
              </a:rPr>
              <a:t>CLASSES</a:t>
            </a:r>
          </a:p>
          <a:p>
            <a:pPr algn="r">
              <a:lnSpc>
                <a:spcPts val="3260"/>
              </a:lnSpc>
            </a:pPr>
          </a:p>
          <a:p>
            <a:pPr algn="r">
              <a:lnSpc>
                <a:spcPts val="3260"/>
              </a:lnSpc>
            </a:pPr>
            <a:r>
              <a:rPr lang="en-US" sz="2507">
                <a:solidFill>
                  <a:srgbClr val="8B0A0E"/>
                </a:solidFill>
                <a:latin typeface="Oswald Bold"/>
              </a:rPr>
              <a:t>1.USER CLASS</a:t>
            </a:r>
          </a:p>
          <a:p>
            <a:pPr algn="r">
              <a:lnSpc>
                <a:spcPts val="3260"/>
              </a:lnSpc>
            </a:pPr>
          </a:p>
          <a:p>
            <a:pPr algn="r">
              <a:lnSpc>
                <a:spcPts val="3260"/>
              </a:lnSpc>
            </a:pPr>
          </a:p>
          <a:p>
            <a:pPr algn="r">
              <a:lnSpc>
                <a:spcPts val="3260"/>
              </a:lnSpc>
            </a:pPr>
            <a:r>
              <a:rPr lang="en-US" sz="2507">
                <a:solidFill>
                  <a:srgbClr val="8B0A0E"/>
                </a:solidFill>
                <a:latin typeface="Oswald Bold"/>
              </a:rPr>
              <a:t>2.CUSTOMER CLASS</a:t>
            </a:r>
          </a:p>
          <a:p>
            <a:pPr algn="r">
              <a:lnSpc>
                <a:spcPts val="3260"/>
              </a:lnSpc>
            </a:pPr>
          </a:p>
          <a:p>
            <a:pPr algn="r">
              <a:lnSpc>
                <a:spcPts val="3260"/>
              </a:lnSpc>
            </a:pPr>
          </a:p>
          <a:p>
            <a:pPr algn="r">
              <a:lnSpc>
                <a:spcPts val="3260"/>
              </a:lnSpc>
            </a:pPr>
            <a:r>
              <a:rPr lang="en-US" sz="2507">
                <a:solidFill>
                  <a:srgbClr val="8B0A0E"/>
                </a:solidFill>
                <a:latin typeface="Oswald Bold"/>
              </a:rPr>
              <a:t>3.ORDER CLASS</a:t>
            </a:r>
          </a:p>
          <a:p>
            <a:pPr algn="r">
              <a:lnSpc>
                <a:spcPts val="3260"/>
              </a:lnSpc>
            </a:pPr>
          </a:p>
          <a:p>
            <a:pPr algn="r">
              <a:lnSpc>
                <a:spcPts val="3260"/>
              </a:lnSpc>
            </a:pPr>
          </a:p>
          <a:p>
            <a:pPr algn="r">
              <a:lnSpc>
                <a:spcPts val="3260"/>
              </a:lnSpc>
            </a:pPr>
            <a:r>
              <a:rPr lang="en-US" sz="2507">
                <a:solidFill>
                  <a:srgbClr val="8B0A0E"/>
                </a:solidFill>
                <a:latin typeface="Oswald Bold"/>
              </a:rPr>
              <a:t>4.COURIER CLASS</a:t>
            </a:r>
          </a:p>
          <a:p>
            <a:pPr algn="r">
              <a:lnSpc>
                <a:spcPts val="3260"/>
              </a:lnSpc>
            </a:pPr>
          </a:p>
          <a:p>
            <a:pPr algn="r">
              <a:lnSpc>
                <a:spcPts val="3260"/>
              </a:lnSpc>
            </a:pPr>
          </a:p>
          <a:p>
            <a:pPr algn="r">
              <a:lnSpc>
                <a:spcPts val="3260"/>
              </a:lnSpc>
            </a:pPr>
            <a:r>
              <a:rPr lang="en-US" sz="2507">
                <a:solidFill>
                  <a:srgbClr val="8B0A0E"/>
                </a:solidFill>
                <a:latin typeface="Oswald Bold"/>
              </a:rPr>
              <a:t>5.CHARGE CLASS</a:t>
            </a:r>
          </a:p>
          <a:p>
            <a:pPr algn="r">
              <a:lnSpc>
                <a:spcPts val="3260"/>
              </a:lnSpc>
            </a:pPr>
          </a:p>
          <a:p>
            <a:pPr algn="r">
              <a:lnSpc>
                <a:spcPts val="3260"/>
              </a:lnSpc>
            </a:pPr>
          </a:p>
          <a:p>
            <a:pPr algn="r">
              <a:lnSpc>
                <a:spcPts val="3260"/>
              </a:lnSpc>
            </a:pPr>
            <a:r>
              <a:rPr lang="en-US" sz="2507">
                <a:solidFill>
                  <a:srgbClr val="8B0A0E"/>
                </a:solidFill>
                <a:latin typeface="Oswald Bold"/>
              </a:rPr>
              <a:t>6.PAYMENT METHOD CLASS</a:t>
            </a:r>
          </a:p>
          <a:p>
            <a:pPr algn="r">
              <a:lnSpc>
                <a:spcPts val="3260"/>
              </a:lnSpc>
            </a:pPr>
          </a:p>
          <a:p>
            <a:pPr algn="r">
              <a:lnSpc>
                <a:spcPts val="3260"/>
              </a:lnSpc>
            </a:pPr>
          </a:p>
          <a:p>
            <a:pPr algn="r">
              <a:lnSpc>
                <a:spcPts val="3260"/>
              </a:lnSpc>
            </a:pPr>
            <a:r>
              <a:rPr lang="en-US" sz="2507">
                <a:solidFill>
                  <a:srgbClr val="8B0A0E"/>
                </a:solidFill>
                <a:latin typeface="Oswald Bold"/>
              </a:rPr>
              <a:t>7.MAIN CLASS</a:t>
            </a:r>
          </a:p>
          <a:p>
            <a:pPr algn="r">
              <a:lnSpc>
                <a:spcPts val="3260"/>
              </a:lnSpc>
            </a:pPr>
          </a:p>
          <a:p>
            <a:pPr algn="r">
              <a:lnSpc>
                <a:spcPts val="3260"/>
              </a:lnSpc>
            </a:pPr>
          </a:p>
          <a:p>
            <a:pPr algn="r">
              <a:lnSpc>
                <a:spcPts val="3260"/>
              </a:lnSpc>
            </a:pPr>
          </a:p>
          <a:p>
            <a:pPr algn="r">
              <a:lnSpc>
                <a:spcPts val="3260"/>
              </a:lnSpc>
            </a:pPr>
          </a:p>
          <a:p>
            <a:pPr algn="r">
              <a:lnSpc>
                <a:spcPts val="3260"/>
              </a:lnSpc>
            </a:pPr>
          </a:p>
          <a:p>
            <a:pPr algn="r">
              <a:lnSpc>
                <a:spcPts val="3260"/>
              </a:lnSpc>
            </a:pPr>
          </a:p>
          <a:p>
            <a:pPr algn="r">
              <a:lnSpc>
                <a:spcPts val="326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-1782574">
            <a:off x="-32841" y="1021130"/>
            <a:ext cx="4726071" cy="1271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23"/>
              </a:lnSpc>
              <a:spcBef>
                <a:spcPct val="0"/>
              </a:spcBef>
            </a:pPr>
            <a:r>
              <a:rPr lang="en-US" sz="7863">
                <a:solidFill>
                  <a:srgbClr val="004AAD"/>
                </a:solidFill>
                <a:latin typeface="Open Sauce Bold"/>
              </a:rPr>
              <a:t>CLASSES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3006" y="154481"/>
            <a:ext cx="14958684" cy="6883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0"/>
              </a:lnSpc>
            </a:pPr>
            <a:r>
              <a:rPr lang="en-US" sz="3030">
                <a:solidFill>
                  <a:srgbClr val="000000"/>
                </a:solidFill>
                <a:latin typeface="Open Sauce Bold"/>
              </a:rPr>
              <a:t>3. *Order Class*:</a:t>
            </a:r>
          </a:p>
          <a:p>
            <a:pPr>
              <a:lnSpc>
                <a:spcPts val="3940"/>
              </a:lnSpc>
            </a:pPr>
          </a:p>
          <a:p>
            <a:pPr>
              <a:lnSpc>
                <a:spcPts val="3940"/>
              </a:lnSpc>
            </a:pPr>
            <a:r>
              <a:rPr lang="en-US" sz="3030">
                <a:solidFill>
                  <a:srgbClr val="000000"/>
                </a:solidFill>
                <a:latin typeface="Open Sauce Bold"/>
              </a:rPr>
              <a:t>   Attributes:</a:t>
            </a:r>
          </a:p>
          <a:p>
            <a:pPr>
              <a:lnSpc>
                <a:spcPts val="3940"/>
              </a:lnSpc>
            </a:pPr>
            <a:r>
              <a:rPr lang="en-US" sz="3030">
                <a:solidFill>
                  <a:srgbClr val="000000"/>
                </a:solidFill>
                <a:latin typeface="Open Sauce Bold"/>
              </a:rPr>
              <a:t>     - orderNumber: Stores the order number.</a:t>
            </a:r>
          </a:p>
          <a:p>
            <a:pPr>
              <a:lnSpc>
                <a:spcPts val="3940"/>
              </a:lnSpc>
            </a:pPr>
            <a:r>
              <a:rPr lang="en-US" sz="3030">
                <a:solidFill>
                  <a:srgbClr val="000000"/>
                </a:solidFill>
                <a:latin typeface="Open Sauce Bold"/>
              </a:rPr>
              <a:t>     - itemName: Stores the name of the item in the order.</a:t>
            </a:r>
          </a:p>
          <a:p>
            <a:pPr>
              <a:lnSpc>
                <a:spcPts val="3940"/>
              </a:lnSpc>
            </a:pPr>
            <a:r>
              <a:rPr lang="en-US" sz="3030">
                <a:solidFill>
                  <a:srgbClr val="000000"/>
                </a:solidFill>
                <a:latin typeface="Open Sauce Bold"/>
              </a:rPr>
              <a:t>     - itemDetails: Stores details about the item.</a:t>
            </a:r>
          </a:p>
          <a:p>
            <a:pPr>
              <a:lnSpc>
                <a:spcPts val="3940"/>
              </a:lnSpc>
            </a:pPr>
            <a:r>
              <a:rPr lang="en-US" sz="3030">
                <a:solidFill>
                  <a:srgbClr val="000000"/>
                </a:solidFill>
                <a:latin typeface="Open Sauce Bold"/>
              </a:rPr>
              <a:t>     - quantity: Stores the quantity of the item.</a:t>
            </a:r>
          </a:p>
          <a:p>
            <a:pPr>
              <a:lnSpc>
                <a:spcPts val="3940"/>
              </a:lnSpc>
            </a:pPr>
            <a:r>
              <a:rPr lang="en-US" sz="3030">
                <a:solidFill>
                  <a:srgbClr val="000000"/>
                </a:solidFill>
                <a:latin typeface="Open Sauce Bold"/>
              </a:rPr>
              <a:t>     - deliveryPersonName: Stores the name of the delivery person.</a:t>
            </a:r>
          </a:p>
          <a:p>
            <a:pPr>
              <a:lnSpc>
                <a:spcPts val="3940"/>
              </a:lnSpc>
            </a:pPr>
            <a:r>
              <a:rPr lang="en-US" sz="3030">
                <a:solidFill>
                  <a:srgbClr val="000000"/>
                </a:solidFill>
                <a:latin typeface="Open Sauce Bold"/>
              </a:rPr>
              <a:t>     - deliveryAddress: Stores the delivery address.</a:t>
            </a:r>
          </a:p>
          <a:p>
            <a:pPr>
              <a:lnSpc>
                <a:spcPts val="3940"/>
              </a:lnSpc>
            </a:pPr>
            <a:r>
              <a:rPr lang="en-US" sz="3030">
                <a:solidFill>
                  <a:srgbClr val="000000"/>
                </a:solidFill>
                <a:latin typeface="Open Sauce Bold"/>
              </a:rPr>
              <a:t>     - deliveryPersonContact: Stores the contact number of the delivery person.</a:t>
            </a:r>
          </a:p>
          <a:p>
            <a:pPr>
              <a:lnSpc>
                <a:spcPts val="3940"/>
              </a:lnSpc>
            </a:pPr>
            <a:r>
              <a:rPr lang="en-US" sz="3030">
                <a:solidFill>
                  <a:srgbClr val="000000"/>
                </a:solidFill>
                <a:latin typeface="Open Sauce Bold"/>
              </a:rPr>
              <a:t>   Functions:</a:t>
            </a:r>
          </a:p>
          <a:p>
            <a:pPr>
              <a:lnSpc>
                <a:spcPts val="3940"/>
              </a:lnSpc>
            </a:pPr>
            <a:r>
              <a:rPr lang="en-US" sz="3030">
                <a:solidFill>
                  <a:srgbClr val="000000"/>
                </a:solidFill>
                <a:latin typeface="Open Sauce Bold"/>
              </a:rPr>
              <a:t>     - Constructor to initialise order details.</a:t>
            </a:r>
          </a:p>
          <a:p>
            <a:pPr>
              <a:lnSpc>
                <a:spcPts val="3940"/>
              </a:lnSpc>
            </a:pPr>
            <a:r>
              <a:rPr lang="en-US" sz="3030">
                <a:solidFill>
                  <a:srgbClr val="000000"/>
                </a:solidFill>
                <a:latin typeface="Open Sauce Bold"/>
              </a:rPr>
              <a:t>     - Getter methods for various attributes.</a:t>
            </a:r>
          </a:p>
          <a:p>
            <a:pPr>
              <a:lnSpc>
                <a:spcPts val="394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150196" y="5114925"/>
            <a:ext cx="13841878" cy="5169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81"/>
              </a:lnSpc>
            </a:pPr>
            <a:r>
              <a:rPr lang="en-US" sz="3139">
                <a:solidFill>
                  <a:srgbClr val="004AAD"/>
                </a:solidFill>
                <a:latin typeface="Open Sauce Bold"/>
              </a:rPr>
              <a:t>4. *Courier Class*:</a:t>
            </a:r>
          </a:p>
          <a:p>
            <a:pPr algn="r">
              <a:lnSpc>
                <a:spcPts val="4081"/>
              </a:lnSpc>
            </a:pPr>
            <a:r>
              <a:rPr lang="en-US" sz="3139">
                <a:solidFill>
                  <a:srgbClr val="004AAD"/>
                </a:solidFill>
                <a:latin typeface="Open Sauce Bold"/>
              </a:rPr>
              <a:t>  </a:t>
            </a:r>
          </a:p>
          <a:p>
            <a:pPr algn="r">
              <a:lnSpc>
                <a:spcPts val="4081"/>
              </a:lnSpc>
            </a:pPr>
            <a:r>
              <a:rPr lang="en-US" sz="3139">
                <a:solidFill>
                  <a:srgbClr val="004AAD"/>
                </a:solidFill>
                <a:latin typeface="Open Sauce Bold"/>
              </a:rPr>
              <a:t> Attributes:</a:t>
            </a:r>
          </a:p>
          <a:p>
            <a:pPr algn="r">
              <a:lnSpc>
                <a:spcPts val="4081"/>
              </a:lnSpc>
            </a:pPr>
            <a:r>
              <a:rPr lang="en-US" sz="3139">
                <a:solidFill>
                  <a:srgbClr val="004AAD"/>
                </a:solidFill>
                <a:latin typeface="Open Sauce Bold"/>
              </a:rPr>
              <a:t>     - name: Stores the name of the courier person.</a:t>
            </a:r>
          </a:p>
          <a:p>
            <a:pPr algn="r">
              <a:lnSpc>
                <a:spcPts val="4081"/>
              </a:lnSpc>
            </a:pPr>
            <a:r>
              <a:rPr lang="en-US" sz="3139">
                <a:solidFill>
                  <a:srgbClr val="004AAD"/>
                </a:solidFill>
                <a:latin typeface="Open Sauce Bold"/>
              </a:rPr>
              <a:t>     - id: Stores the ID of the courier person.</a:t>
            </a:r>
          </a:p>
          <a:p>
            <a:pPr algn="r">
              <a:lnSpc>
                <a:spcPts val="4081"/>
              </a:lnSpc>
            </a:pPr>
            <a:r>
              <a:rPr lang="en-US" sz="3139">
                <a:solidFill>
                  <a:srgbClr val="004AAD"/>
                </a:solidFill>
                <a:latin typeface="Open Sauce Bold"/>
              </a:rPr>
              <a:t>     - contactNumber: Stores the contact number of the courier person.</a:t>
            </a:r>
          </a:p>
          <a:p>
            <a:pPr algn="r">
              <a:lnSpc>
                <a:spcPts val="4081"/>
              </a:lnSpc>
            </a:pPr>
            <a:r>
              <a:rPr lang="en-US" sz="3139">
                <a:solidFill>
                  <a:srgbClr val="004AAD"/>
                </a:solidFill>
                <a:latin typeface="Open Sauce Bold"/>
              </a:rPr>
              <a:t>   Functions:</a:t>
            </a:r>
          </a:p>
          <a:p>
            <a:pPr algn="r">
              <a:lnSpc>
                <a:spcPts val="4081"/>
              </a:lnSpc>
            </a:pPr>
            <a:r>
              <a:rPr lang="en-US" sz="3139">
                <a:solidFill>
                  <a:srgbClr val="004AAD"/>
                </a:solidFill>
                <a:latin typeface="Open Sauce Bold"/>
              </a:rPr>
              <a:t>     - Constructor to initialise courier details.</a:t>
            </a:r>
          </a:p>
          <a:p>
            <a:pPr algn="r">
              <a:lnSpc>
                <a:spcPts val="4081"/>
              </a:lnSpc>
            </a:pPr>
            <a:r>
              <a:rPr lang="en-US" sz="3139">
                <a:solidFill>
                  <a:srgbClr val="004AAD"/>
                </a:solidFill>
                <a:latin typeface="Open Sauce Bold"/>
              </a:rPr>
              <a:t>     - Getter methods for attributes.</a:t>
            </a:r>
          </a:p>
          <a:p>
            <a:pPr algn="r">
              <a:lnSpc>
                <a:spcPts val="408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00047" y="5813415"/>
            <a:ext cx="4291101" cy="4291101"/>
          </a:xfrm>
          <a:custGeom>
            <a:avLst/>
            <a:gdLst/>
            <a:ahLst/>
            <a:cxnLst/>
            <a:rect r="r" b="b" t="t" l="l"/>
            <a:pathLst>
              <a:path h="4291101" w="4291101">
                <a:moveTo>
                  <a:pt x="0" y="0"/>
                </a:moveTo>
                <a:lnTo>
                  <a:pt x="4291101" y="0"/>
                </a:lnTo>
                <a:lnTo>
                  <a:pt x="4291101" y="4291101"/>
                </a:lnTo>
                <a:lnTo>
                  <a:pt x="0" y="42911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559642" y="990600"/>
            <a:ext cx="18847642" cy="4338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2"/>
              </a:lnSpc>
            </a:pPr>
            <a:r>
              <a:rPr lang="en-US" sz="3324">
                <a:solidFill>
                  <a:srgbClr val="000000"/>
                </a:solidFill>
                <a:latin typeface="Open Sauce Bold"/>
              </a:rPr>
              <a:t>5. *Charge Class*:</a:t>
            </a:r>
          </a:p>
          <a:p>
            <a:pPr algn="r">
              <a:lnSpc>
                <a:spcPts val="4322"/>
              </a:lnSpc>
            </a:pPr>
            <a:r>
              <a:rPr lang="en-US" sz="3324">
                <a:solidFill>
                  <a:srgbClr val="000000"/>
                </a:solidFill>
                <a:latin typeface="Open Sauce Bold"/>
              </a:rPr>
              <a:t>   </a:t>
            </a:r>
          </a:p>
          <a:p>
            <a:pPr algn="r">
              <a:lnSpc>
                <a:spcPts val="4322"/>
              </a:lnSpc>
            </a:pPr>
            <a:r>
              <a:rPr lang="en-US" sz="3324">
                <a:solidFill>
                  <a:srgbClr val="000000"/>
                </a:solidFill>
                <a:latin typeface="Open Sauce Bold"/>
              </a:rPr>
              <a:t>Attributes:</a:t>
            </a:r>
          </a:p>
          <a:p>
            <a:pPr algn="r">
              <a:lnSpc>
                <a:spcPts val="4322"/>
              </a:lnSpc>
            </a:pPr>
            <a:r>
              <a:rPr lang="en-US" sz="3324">
                <a:solidFill>
                  <a:srgbClr val="000000"/>
                </a:solidFill>
                <a:latin typeface="Open Sauce Bold"/>
              </a:rPr>
              <a:t>     - Constants for various charges like BASE_CHARGE, MINIMUM_WEIGHT_CHARGE, etc.</a:t>
            </a:r>
          </a:p>
          <a:p>
            <a:pPr algn="r">
              <a:lnSpc>
                <a:spcPts val="4322"/>
              </a:lnSpc>
            </a:pPr>
            <a:r>
              <a:rPr lang="en-US" sz="3324">
                <a:solidFill>
                  <a:srgbClr val="000000"/>
                </a:solidFill>
                <a:latin typeface="Open Sauce Bold"/>
              </a:rPr>
              <a:t>     - distances: Array storing distances to Colpetty for each town.</a:t>
            </a:r>
          </a:p>
          <a:p>
            <a:pPr algn="r">
              <a:lnSpc>
                <a:spcPts val="4322"/>
              </a:lnSpc>
            </a:pPr>
            <a:r>
              <a:rPr lang="en-US" sz="3324">
                <a:solidFill>
                  <a:srgbClr val="000000"/>
                </a:solidFill>
                <a:latin typeface="Open Sauce Bold"/>
              </a:rPr>
              <a:t>   Functions:</a:t>
            </a:r>
          </a:p>
          <a:p>
            <a:pPr algn="r">
              <a:lnSpc>
                <a:spcPts val="4322"/>
              </a:lnSpc>
            </a:pPr>
            <a:r>
              <a:rPr lang="en-US" sz="3324">
                <a:solidFill>
                  <a:srgbClr val="000000"/>
                </a:solidFill>
                <a:latin typeface="Open Sauce Bold"/>
              </a:rPr>
              <a:t>     - Calculates the delivery charge based on weight and distance.</a:t>
            </a:r>
          </a:p>
          <a:p>
            <a:pPr algn="r">
              <a:lnSpc>
                <a:spcPts val="4322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29746" y="5775315"/>
            <a:ext cx="12615852" cy="496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8"/>
              </a:lnSpc>
            </a:pPr>
            <a:r>
              <a:rPr lang="en-US" sz="3352">
                <a:solidFill>
                  <a:srgbClr val="000000"/>
                </a:solidFill>
                <a:latin typeface="Open Sauce Bold"/>
              </a:rPr>
              <a:t>6. *PaymentMethod Class*:</a:t>
            </a:r>
          </a:p>
          <a:p>
            <a:pPr>
              <a:lnSpc>
                <a:spcPts val="4358"/>
              </a:lnSpc>
            </a:pPr>
          </a:p>
          <a:p>
            <a:pPr>
              <a:lnSpc>
                <a:spcPts val="4358"/>
              </a:lnSpc>
            </a:pPr>
            <a:r>
              <a:rPr lang="en-US" sz="3352">
                <a:solidFill>
                  <a:srgbClr val="000000"/>
                </a:solidFill>
                <a:latin typeface="Open Sauce Bold"/>
              </a:rPr>
              <a:t>   Attributes:</a:t>
            </a:r>
          </a:p>
          <a:p>
            <a:pPr>
              <a:lnSpc>
                <a:spcPts val="4358"/>
              </a:lnSpc>
            </a:pPr>
            <a:r>
              <a:rPr lang="en-US" sz="3352">
                <a:solidFill>
                  <a:srgbClr val="000000"/>
                </a:solidFill>
                <a:latin typeface="Open Sauce Bold"/>
              </a:rPr>
              <a:t>     - method: Stores the payment method.</a:t>
            </a:r>
          </a:p>
          <a:p>
            <a:pPr>
              <a:lnSpc>
                <a:spcPts val="4358"/>
              </a:lnSpc>
            </a:pPr>
            <a:r>
              <a:rPr lang="en-US" sz="3352">
                <a:solidFill>
                  <a:srgbClr val="000000"/>
                </a:solidFill>
                <a:latin typeface="Open Sauce Bold"/>
              </a:rPr>
              <a:t>   Functions:</a:t>
            </a:r>
          </a:p>
          <a:p>
            <a:pPr>
              <a:lnSpc>
                <a:spcPts val="4358"/>
              </a:lnSpc>
            </a:pPr>
            <a:r>
              <a:rPr lang="en-US" sz="3352">
                <a:solidFill>
                  <a:srgbClr val="000000"/>
                </a:solidFill>
                <a:latin typeface="Open Sauce Bold"/>
              </a:rPr>
              <a:t>     -Constructor to initialize payment method.</a:t>
            </a:r>
          </a:p>
          <a:p>
            <a:pPr>
              <a:lnSpc>
                <a:spcPts val="4358"/>
              </a:lnSpc>
            </a:pPr>
            <a:r>
              <a:rPr lang="en-US" sz="3352">
                <a:solidFill>
                  <a:srgbClr val="000000"/>
                </a:solidFill>
                <a:latin typeface="Open Sauce Bold"/>
              </a:rPr>
              <a:t>     - Getter and setter methods for method.</a:t>
            </a:r>
          </a:p>
          <a:p>
            <a:pPr>
              <a:lnSpc>
                <a:spcPts val="4358"/>
              </a:lnSpc>
            </a:pPr>
          </a:p>
          <a:p>
            <a:pPr>
              <a:lnSpc>
                <a:spcPts val="435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74730" y="4340365"/>
            <a:ext cx="9213270" cy="6137274"/>
          </a:xfrm>
          <a:custGeom>
            <a:avLst/>
            <a:gdLst/>
            <a:ahLst/>
            <a:cxnLst/>
            <a:rect r="r" b="b" t="t" l="l"/>
            <a:pathLst>
              <a:path h="6137274" w="9213270">
                <a:moveTo>
                  <a:pt x="0" y="0"/>
                </a:moveTo>
                <a:lnTo>
                  <a:pt x="9213270" y="0"/>
                </a:lnTo>
                <a:lnTo>
                  <a:pt x="9213270" y="6137274"/>
                </a:lnTo>
                <a:lnTo>
                  <a:pt x="0" y="61372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498723" y="6552336"/>
            <a:ext cx="4135657" cy="69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81" spc="399">
                <a:solidFill>
                  <a:srgbClr val="FDFBFB"/>
                </a:solidFill>
                <a:latin typeface="DM Sans Bold"/>
              </a:rPr>
              <a:t>CUSTOMERS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2561" y="990600"/>
            <a:ext cx="17625439" cy="433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0"/>
              </a:lnSpc>
            </a:pPr>
            <a:r>
              <a:rPr lang="en-US" sz="3300">
                <a:solidFill>
                  <a:srgbClr val="000000"/>
                </a:solidFill>
                <a:latin typeface="Open Sauce Bold"/>
              </a:rPr>
              <a:t>7. *Main Class*:</a:t>
            </a:r>
          </a:p>
          <a:p>
            <a:pPr>
              <a:lnSpc>
                <a:spcPts val="4290"/>
              </a:lnSpc>
            </a:pPr>
          </a:p>
          <a:p>
            <a:pPr>
              <a:lnSpc>
                <a:spcPts val="4290"/>
              </a:lnSpc>
            </a:pPr>
            <a:r>
              <a:rPr lang="en-US" sz="3300">
                <a:solidFill>
                  <a:srgbClr val="000000"/>
                </a:solidFill>
                <a:latin typeface="Open Sauce Bold"/>
              </a:rPr>
              <a:t>   - Contains the main method to run the program.</a:t>
            </a:r>
          </a:p>
          <a:p>
            <a:pPr>
              <a:lnSpc>
                <a:spcPts val="4290"/>
              </a:lnSpc>
            </a:pPr>
            <a:r>
              <a:rPr lang="en-US" sz="3300">
                <a:solidFill>
                  <a:srgbClr val="000000"/>
                </a:solidFill>
                <a:latin typeface="Open Sauce Bold"/>
              </a:rPr>
              <a:t>   - Handles user interaction through console input.</a:t>
            </a:r>
          </a:p>
          <a:p>
            <a:pPr>
              <a:lnSpc>
                <a:spcPts val="4290"/>
              </a:lnSpc>
            </a:pPr>
            <a:r>
              <a:rPr lang="en-US" sz="3300">
                <a:solidFill>
                  <a:srgbClr val="000000"/>
                </a:solidFill>
                <a:latin typeface="Open Sauce Bold"/>
              </a:rPr>
              <a:t>   - Contains methods to handle customer ordering, order placement, courier selection, charge calculation, and payment process.</a:t>
            </a:r>
          </a:p>
          <a:p>
            <a:pPr>
              <a:lnSpc>
                <a:spcPts val="4290"/>
              </a:lnSpc>
            </a:pPr>
          </a:p>
          <a:p>
            <a:pPr>
              <a:lnSpc>
                <a:spcPts val="42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7923">
            <a:off x="-5959915" y="49826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7370" y="1489171"/>
            <a:ext cx="18090630" cy="1172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5"/>
              </a:lnSpc>
            </a:pPr>
            <a:r>
              <a:rPr lang="en-US" sz="4735">
                <a:solidFill>
                  <a:srgbClr val="040506"/>
                </a:solidFill>
                <a:latin typeface="Open Sauce Bold"/>
              </a:rPr>
              <a:t>Encapsulation:</a:t>
            </a:r>
          </a:p>
          <a:p>
            <a:pPr>
              <a:lnSpc>
                <a:spcPts val="3815"/>
              </a:lnSpc>
            </a:pPr>
          </a:p>
          <a:p>
            <a:pPr marL="633716" indent="-316858" lvl="1">
              <a:lnSpc>
                <a:spcPts val="3815"/>
              </a:lnSpc>
              <a:buFont typeface="Arial"/>
              <a:buChar char="•"/>
            </a:pPr>
            <a:r>
              <a:rPr lang="en-US" sz="2935">
                <a:solidFill>
                  <a:srgbClr val="040506"/>
                </a:solidFill>
                <a:latin typeface="Open Sauce Bold"/>
              </a:rPr>
              <a:t>In our system, encapsulation serves as a powerful tool for organizing and securing our data. </a:t>
            </a:r>
          </a:p>
          <a:p>
            <a:pPr>
              <a:lnSpc>
                <a:spcPts val="3815"/>
              </a:lnSpc>
            </a:pPr>
          </a:p>
          <a:p>
            <a:pPr marL="633716" indent="-316858" lvl="1">
              <a:lnSpc>
                <a:spcPts val="3815"/>
              </a:lnSpc>
              <a:buFont typeface="Arial"/>
              <a:buChar char="•"/>
            </a:pPr>
            <a:r>
              <a:rPr lang="en-US" sz="2935">
                <a:solidFill>
                  <a:srgbClr val="040506"/>
                </a:solidFill>
                <a:latin typeface="Open Sauce Bold"/>
              </a:rPr>
              <a:t>The classes User, Customer, Order, Courier, Charge, and PaymentMethod employ private instance variables, shielding their internal details. </a:t>
            </a:r>
          </a:p>
          <a:p>
            <a:pPr>
              <a:lnSpc>
                <a:spcPts val="3815"/>
              </a:lnSpc>
            </a:pPr>
          </a:p>
          <a:p>
            <a:pPr marL="633716" indent="-316858" lvl="1">
              <a:lnSpc>
                <a:spcPts val="3815"/>
              </a:lnSpc>
              <a:buFont typeface="Arial"/>
              <a:buChar char="•"/>
            </a:pPr>
            <a:r>
              <a:rPr lang="en-US" sz="2935">
                <a:solidFill>
                  <a:srgbClr val="040506"/>
                </a:solidFill>
                <a:latin typeface="Open Sauce Bold"/>
              </a:rPr>
              <a:t>Through carefully crafted public methods, known as getters and setters, we provide controlled access to these variables. </a:t>
            </a:r>
          </a:p>
          <a:p>
            <a:pPr>
              <a:lnSpc>
                <a:spcPts val="3815"/>
              </a:lnSpc>
            </a:pPr>
          </a:p>
          <a:p>
            <a:pPr marL="633716" indent="-316858" lvl="1">
              <a:lnSpc>
                <a:spcPts val="3815"/>
              </a:lnSpc>
              <a:buFont typeface="Arial"/>
              <a:buChar char="•"/>
            </a:pPr>
            <a:r>
              <a:rPr lang="en-US" sz="2935">
                <a:solidFill>
                  <a:srgbClr val="040506"/>
                </a:solidFill>
                <a:latin typeface="Open Sauce Bold"/>
              </a:rPr>
              <a:t>This encapsulation strategy not only enhances data security but also fosters a clean and manageable interface for interacting with our objects. </a:t>
            </a:r>
          </a:p>
          <a:p>
            <a:pPr>
              <a:lnSpc>
                <a:spcPts val="3815"/>
              </a:lnSpc>
            </a:pPr>
          </a:p>
          <a:p>
            <a:pPr marL="633716" indent="-316858" lvl="1">
              <a:lnSpc>
                <a:spcPts val="3815"/>
              </a:lnSpc>
              <a:buFont typeface="Arial"/>
              <a:buChar char="•"/>
            </a:pPr>
            <a:r>
              <a:rPr lang="en-US" sz="2935">
                <a:solidFill>
                  <a:srgbClr val="040506"/>
                </a:solidFill>
                <a:latin typeface="Open Sauce Bold"/>
              </a:rPr>
              <a:t>By encapsulating the intricacies within our classes, we improve code maintainability and minimize the risk of unintended interference. </a:t>
            </a:r>
          </a:p>
          <a:p>
            <a:pPr>
              <a:lnSpc>
                <a:spcPts val="3815"/>
              </a:lnSpc>
            </a:pPr>
          </a:p>
          <a:p>
            <a:pPr>
              <a:lnSpc>
                <a:spcPts val="3815"/>
              </a:lnSpc>
            </a:pPr>
          </a:p>
          <a:p>
            <a:pPr>
              <a:lnSpc>
                <a:spcPts val="3815"/>
              </a:lnSpc>
            </a:pPr>
          </a:p>
          <a:p>
            <a:pPr>
              <a:lnSpc>
                <a:spcPts val="3815"/>
              </a:lnSpc>
            </a:pPr>
          </a:p>
          <a:p>
            <a:pPr>
              <a:lnSpc>
                <a:spcPts val="3815"/>
              </a:lnSpc>
            </a:pPr>
          </a:p>
          <a:p>
            <a:pPr>
              <a:lnSpc>
                <a:spcPts val="3815"/>
              </a:lnSpc>
            </a:pPr>
          </a:p>
          <a:p>
            <a:pPr>
              <a:lnSpc>
                <a:spcPts val="3815"/>
              </a:lnSpc>
            </a:pPr>
            <a:r>
              <a:rPr lang="en-US" sz="2935">
                <a:solidFill>
                  <a:srgbClr val="040506"/>
                </a:solidFill>
                <a:latin typeface="Open Sauce Bold"/>
              </a:rPr>
              <a:t> </a:t>
            </a:r>
          </a:p>
          <a:p>
            <a:pPr>
              <a:lnSpc>
                <a:spcPts val="3815"/>
              </a:lnSpc>
            </a:pPr>
          </a:p>
          <a:p>
            <a:pPr>
              <a:lnSpc>
                <a:spcPts val="3815"/>
              </a:lnSpc>
              <a:spcBef>
                <a:spcPct val="0"/>
              </a:spcBef>
            </a:pPr>
            <a:r>
              <a:rPr lang="en-US" sz="2935">
                <a:solidFill>
                  <a:srgbClr val="040506"/>
                </a:solidFill>
                <a:latin typeface="Open Sauce Bold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4739" y="358140"/>
            <a:ext cx="13383667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4200">
                <a:solidFill>
                  <a:srgbClr val="004AAD"/>
                </a:solidFill>
                <a:latin typeface="Open Sauce Bold"/>
              </a:rPr>
              <a:t>OOP PRINCIPLES USED TO DEVELOP THE SYSTEM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2683214" y="7543802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11066" y="9098139"/>
            <a:ext cx="2094695" cy="2377721"/>
            <a:chOff x="0" y="0"/>
            <a:chExt cx="551689" cy="6262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06673" y="971550"/>
            <a:ext cx="17981327" cy="1099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</a:p>
          <a:p>
            <a:pPr>
              <a:lnSpc>
                <a:spcPts val="7279"/>
              </a:lnSpc>
            </a:pPr>
            <a:r>
              <a:rPr lang="en-US" sz="5599">
                <a:solidFill>
                  <a:srgbClr val="040506"/>
                </a:solidFill>
                <a:latin typeface="Open Sauce Bold"/>
              </a:rPr>
              <a:t>Inheritance:</a:t>
            </a:r>
          </a:p>
          <a:p>
            <a:pPr>
              <a:lnSpc>
                <a:spcPts val="3639"/>
              </a:lnSpc>
            </a:pPr>
          </a:p>
          <a:p>
            <a:pPr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40506"/>
                </a:solidFill>
                <a:latin typeface="Open Sauce Bold"/>
              </a:rPr>
              <a:t>Building upon the foundation of encapsulation, our system leverages the concept of inheritance.</a:t>
            </a:r>
          </a:p>
          <a:p>
            <a:pPr>
              <a:lnSpc>
                <a:spcPts val="3639"/>
              </a:lnSpc>
            </a:pPr>
            <a:r>
              <a:rPr lang="en-US" sz="2799">
                <a:solidFill>
                  <a:srgbClr val="040506"/>
                </a:solidFill>
                <a:latin typeface="Open Sauce Bold"/>
              </a:rPr>
              <a:t> </a:t>
            </a:r>
          </a:p>
          <a:p>
            <a:pPr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40506"/>
                </a:solidFill>
                <a:latin typeface="Open Sauce Bold"/>
              </a:rPr>
              <a:t>Specifically, the Customer class extends the User class, establishing an "is-a" relationship, signifying that a customer is a type of user. </a:t>
            </a:r>
          </a:p>
          <a:p>
            <a:pPr>
              <a:lnSpc>
                <a:spcPts val="3639"/>
              </a:lnSpc>
            </a:pPr>
          </a:p>
          <a:p>
            <a:pPr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40506"/>
                </a:solidFill>
                <a:latin typeface="Open Sauce Bold"/>
              </a:rPr>
              <a:t>This elegant mechanism promotes code reuse by allowing the Customer class to inherit the properties and methods of the </a:t>
            </a:r>
          </a:p>
          <a:p>
            <a:pPr>
              <a:lnSpc>
                <a:spcPts val="3639"/>
              </a:lnSpc>
            </a:pPr>
          </a:p>
          <a:p>
            <a:pPr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40506"/>
                </a:solidFill>
                <a:latin typeface="Open Sauce Bold"/>
              </a:rPr>
              <a:t>User class while still maintaining its distinct attributes and functionalities. </a:t>
            </a:r>
          </a:p>
          <a:p>
            <a:pPr>
              <a:lnSpc>
                <a:spcPts val="3639"/>
              </a:lnSpc>
            </a:pPr>
          </a:p>
          <a:p>
            <a:pPr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40506"/>
                </a:solidFill>
                <a:latin typeface="Open Sauce Bold"/>
              </a:rPr>
              <a:t>Inheritance enhances our codebase's scalability and maintainability by avoiding redundancy and encouraging a modular approach to design. </a:t>
            </a:r>
          </a:p>
          <a:p>
            <a:pPr>
              <a:lnSpc>
                <a:spcPts val="3639"/>
              </a:lnSpc>
            </a:pPr>
          </a:p>
          <a:p>
            <a:pPr>
              <a:lnSpc>
                <a:spcPts val="3639"/>
              </a:lnSpc>
            </a:pPr>
          </a:p>
          <a:p>
            <a:pPr>
              <a:lnSpc>
                <a:spcPts val="3639"/>
              </a:lnSpc>
            </a:pPr>
          </a:p>
          <a:p>
            <a:pPr>
              <a:lnSpc>
                <a:spcPts val="3639"/>
              </a:lnSpc>
            </a:pPr>
          </a:p>
          <a:p>
            <a:pPr>
              <a:lnSpc>
                <a:spcPts val="3639"/>
              </a:lnSpc>
            </a:pPr>
          </a:p>
          <a:p>
            <a:pPr>
              <a:lnSpc>
                <a:spcPts val="3639"/>
              </a:lnSpc>
            </a:pPr>
          </a:p>
          <a:p>
            <a:pPr>
              <a:lnSpc>
                <a:spcPts val="36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-6937517" y="-8747353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80377">
            <a:off x="10646613" y="3123224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05148" y="295926"/>
            <a:ext cx="12530617" cy="3485078"/>
          </a:xfrm>
          <a:custGeom>
            <a:avLst/>
            <a:gdLst/>
            <a:ahLst/>
            <a:cxnLst/>
            <a:rect r="r" b="b" t="t" l="l"/>
            <a:pathLst>
              <a:path h="3485078" w="12530617">
                <a:moveTo>
                  <a:pt x="0" y="0"/>
                </a:moveTo>
                <a:lnTo>
                  <a:pt x="12530617" y="0"/>
                </a:lnTo>
                <a:lnTo>
                  <a:pt x="12530617" y="3485077"/>
                </a:lnTo>
                <a:lnTo>
                  <a:pt x="0" y="34850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4324" y="4034242"/>
            <a:ext cx="12530617" cy="5756252"/>
          </a:xfrm>
          <a:custGeom>
            <a:avLst/>
            <a:gdLst/>
            <a:ahLst/>
            <a:cxnLst/>
            <a:rect r="r" b="b" t="t" l="l"/>
            <a:pathLst>
              <a:path h="5756252" w="12530617">
                <a:moveTo>
                  <a:pt x="0" y="0"/>
                </a:moveTo>
                <a:lnTo>
                  <a:pt x="12530617" y="0"/>
                </a:lnTo>
                <a:lnTo>
                  <a:pt x="12530617" y="5756252"/>
                </a:lnTo>
                <a:lnTo>
                  <a:pt x="0" y="57562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DAF9_lyMgAk</dc:identifier>
  <dcterms:modified xsi:type="dcterms:W3CDTF">2011-08-01T06:04:30Z</dcterms:modified>
  <cp:revision>1</cp:revision>
  <dc:title>Grey minimalist business project presentation </dc:title>
</cp:coreProperties>
</file>